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7" r:id="rId4"/>
    <p:sldId id="265" r:id="rId5"/>
    <p:sldId id="268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53"/>
    <a:srgbClr val="D8822A"/>
    <a:srgbClr val="C2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2020\01.20\&#1057;&#1090;&#1072;&#1090;&#1080;&#1089;&#1090;&#1080;&#1082;&#1072;%20&#1090;&#1072;&#1082;&#1089;&#1080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2020\01.20\&#1057;&#1090;&#1072;&#1090;&#1080;&#1089;&#1090;&#1080;&#1082;&#1072;%20&#1090;&#1072;&#1082;&#1089;&#108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48577782088856"/>
          <c:y val="5.1981036490161225E-2"/>
          <c:w val="0.83618562579491817"/>
          <c:h val="0.77434462785668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'0311'!$C$4:$D$4</c:f>
              <c:strCache>
                <c:ptCount val="1"/>
                <c:pt idx="0">
                  <c:v>ДТП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'0311'!$B$9:$B$10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'0311'!$D$9:$D$10</c:f>
              <c:numCache>
                <c:formatCode>0.0</c:formatCode>
                <c:ptCount val="2"/>
                <c:pt idx="0">
                  <c:v>15.7</c:v>
                </c:pt>
                <c:pt idx="1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'0311'!$E$4:$F$4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745465132688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'0311'!$B$9:$B$10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'0311'!$F$9:$F$10</c:f>
              <c:numCache>
                <c:formatCode>0.0</c:formatCode>
                <c:ptCount val="2"/>
                <c:pt idx="0">
                  <c:v>-8.7000000000000011</c:v>
                </c:pt>
                <c:pt idx="1">
                  <c:v>24.4</c:v>
                </c:pt>
              </c:numCache>
            </c:numRef>
          </c:val>
        </c:ser>
        <c:ser>
          <c:idx val="2"/>
          <c:order val="2"/>
          <c:tx>
            <c:strRef>
              <c:f>'0311'!$G$4:$H$4</c:f>
              <c:strCache>
                <c:ptCount val="1"/>
                <c:pt idx="0">
                  <c:v>Ранено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'0311'!$B$9:$B$10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'0311'!$H$9:$H$10</c:f>
              <c:numCache>
                <c:formatCode>0.0</c:formatCode>
                <c:ptCount val="2"/>
                <c:pt idx="0">
                  <c:v>10.7</c:v>
                </c:pt>
                <c:pt idx="1">
                  <c:v>28.6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99162792"/>
        <c:axId val="297810128"/>
      </c:barChart>
      <c:catAx>
        <c:axId val="299162792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97810128"/>
        <c:crosses val="autoZero"/>
        <c:auto val="1"/>
        <c:lblAlgn val="ctr"/>
        <c:lblOffset val="100"/>
        <c:noMultiLvlLbl val="0"/>
      </c:catAx>
      <c:valAx>
        <c:axId val="297810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r>
                  <a:rPr lang="en-US" sz="1400" b="0">
                    <a:latin typeface="Calibri" pitchFamily="34" charset="0"/>
                    <a:ea typeface="Segoe UI Symbol" pitchFamily="34" charset="0"/>
                    <a:cs typeface="Times New Roman" pitchFamily="18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3.1311729388333446E-4"/>
              <c:y val="2.965881335133108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ru-RU"/>
          </a:p>
        </c:txPr>
        <c:crossAx val="299162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45616221905339"/>
          <c:y val="0.88964715530732619"/>
          <c:w val="0.86567848274999304"/>
          <c:h val="0.10651517857385683"/>
        </c:manualLayout>
      </c:layout>
      <c:overlay val="0"/>
      <c:txPr>
        <a:bodyPr/>
        <a:lstStyle/>
        <a:p>
          <a:pPr>
            <a:defRPr sz="18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30011721106803"/>
          <c:y val="5.328989291588071E-2"/>
          <c:w val="0.83273352344351481"/>
          <c:h val="0.68586562115573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'0311'!$K$4:$L$4</c:f>
              <c:strCache>
                <c:ptCount val="1"/>
                <c:pt idx="0">
                  <c:v>ДТП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'0311'!$J$9:$J$10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'0311'!$L$9:$L$10</c:f>
              <c:numCache>
                <c:formatCode>0.0</c:formatCode>
                <c:ptCount val="2"/>
                <c:pt idx="0">
                  <c:v>46.6</c:v>
                </c:pt>
                <c:pt idx="1">
                  <c:v>45.5</c:v>
                </c:pt>
              </c:numCache>
            </c:numRef>
          </c:val>
        </c:ser>
        <c:ser>
          <c:idx val="1"/>
          <c:order val="1"/>
          <c:tx>
            <c:strRef>
              <c:f>'0311'!$M$4:$N$4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'0311'!$J$9:$J$10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'0311'!$N$9:$N$10</c:f>
              <c:numCache>
                <c:formatCode>0.0</c:formatCode>
                <c:ptCount val="2"/>
                <c:pt idx="0">
                  <c:v>30</c:v>
                </c:pt>
                <c:pt idx="1">
                  <c:v>3.8</c:v>
                </c:pt>
              </c:numCache>
            </c:numRef>
          </c:val>
        </c:ser>
        <c:ser>
          <c:idx val="2"/>
          <c:order val="2"/>
          <c:tx>
            <c:strRef>
              <c:f>'0311'!$O$4:$P$4</c:f>
              <c:strCache>
                <c:ptCount val="1"/>
                <c:pt idx="0">
                  <c:v>Ранено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'0311'!$J$9:$J$10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'0311'!$P$9:$P$10</c:f>
              <c:numCache>
                <c:formatCode>0.0</c:formatCode>
                <c:ptCount val="2"/>
                <c:pt idx="0">
                  <c:v>38.700000000000003</c:v>
                </c:pt>
                <c:pt idx="1">
                  <c:v>48.1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98322216"/>
        <c:axId val="298322608"/>
      </c:barChart>
      <c:catAx>
        <c:axId val="298322216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98322608"/>
        <c:crosses val="autoZero"/>
        <c:auto val="1"/>
        <c:lblAlgn val="ctr"/>
        <c:lblOffset val="100"/>
        <c:noMultiLvlLbl val="0"/>
      </c:catAx>
      <c:valAx>
        <c:axId val="298322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Calibri" pitchFamily="34" charset="0"/>
                  </a:defRPr>
                </a:pPr>
                <a:r>
                  <a:rPr lang="ru-RU" sz="1400" b="0">
                    <a:latin typeface="Calibri" pitchFamily="34" charset="0"/>
                    <a:cs typeface="Times New Roman" pitchFamily="18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2.4414014398286506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ru-RU"/>
          </a:p>
        </c:txPr>
        <c:crossAx val="298322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129860792804854E-2"/>
          <c:y val="0.88293422940295019"/>
          <c:w val="0.88039415334984639"/>
          <c:h val="0.10919717734353199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9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1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4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3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A9AE-EACC-4ED5-9D4A-B8EF27E75C2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174A-0C47-4D5C-A7B2-D2D1C05C7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sp>
        <p:nvSpPr>
          <p:cNvPr id="12" name="Параллелограмм 11"/>
          <p:cNvSpPr/>
          <p:nvPr/>
        </p:nvSpPr>
        <p:spPr>
          <a:xfrm>
            <a:off x="1055807" y="5228887"/>
            <a:ext cx="8435325" cy="504056"/>
          </a:xfrm>
          <a:prstGeom prst="parallelogram">
            <a:avLst>
              <a:gd name="adj" fmla="val 66381"/>
            </a:avLst>
          </a:prstGeom>
          <a:solidFill>
            <a:srgbClr val="FFE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650082" y="2663849"/>
            <a:ext cx="6858000" cy="187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Цифровое настоящее и будущее агломерационной мобильности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988" y="5209721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/>
              <a:t>Блудян</a:t>
            </a:r>
            <a:r>
              <a:rPr lang="ru-RU" sz="2800" b="1" dirty="0"/>
              <a:t> </a:t>
            </a:r>
            <a:r>
              <a:rPr lang="ru-RU" sz="2800" b="1" dirty="0" err="1"/>
              <a:t>Норайр</a:t>
            </a:r>
            <a:r>
              <a:rPr lang="ru-RU" sz="2800" b="1" dirty="0"/>
              <a:t> </a:t>
            </a:r>
            <a:r>
              <a:rPr lang="ru-RU" sz="2800" b="1" dirty="0" err="1"/>
              <a:t>Оганесович</a:t>
            </a:r>
            <a:r>
              <a:rPr lang="ru-RU" sz="2800" b="1" dirty="0"/>
              <a:t>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343840" y="5752106"/>
            <a:ext cx="6329136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 smtClean="0"/>
              <a:t>Директор, д.т.н., профессор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/>
              <a:t>Заведующий кафедрой «Автомобильные перевозки» МАДИ</a:t>
            </a:r>
          </a:p>
          <a:p>
            <a:pPr algn="l">
              <a:spcBef>
                <a:spcPts val="0"/>
              </a:spcBef>
            </a:pPr>
            <a:endParaRPr lang="ru-RU" sz="1800" dirty="0" smtClean="0"/>
          </a:p>
          <a:p>
            <a:pPr algn="l">
              <a:spcBef>
                <a:spcPts val="0"/>
              </a:spcBef>
            </a:pPr>
            <a:endParaRPr lang="ru-RU" sz="18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9257768" y="1998133"/>
            <a:ext cx="2934232" cy="4859867"/>
          </a:xfrm>
          <a:prstGeom prst="triangle">
            <a:avLst>
              <a:gd name="adj" fmla="val 100000"/>
            </a:avLst>
          </a:prstGeom>
          <a:solidFill>
            <a:srgbClr val="FFE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1" y="990639"/>
            <a:ext cx="2509920" cy="4157094"/>
          </a:xfrm>
          <a:prstGeom prst="triangle">
            <a:avLst>
              <a:gd name="adj" fmla="val 100000"/>
            </a:avLst>
          </a:prstGeom>
          <a:solidFill>
            <a:srgbClr val="4F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логотип-последни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276" y="1280182"/>
            <a:ext cx="1685924" cy="14963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2472282" y="1061847"/>
            <a:ext cx="7238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Ассоциация содействия развитию транспортной отрасли «Транспортная Ассоциация Московской Агломерации» </a:t>
            </a:r>
          </a:p>
          <a:p>
            <a:pPr algn="ctr"/>
            <a:r>
              <a:rPr lang="ru-RU" b="1" dirty="0" smtClean="0"/>
              <a:t>(Ассоциация «ТАМА»)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ФГБОУ ВО «Московский автомобильно-дорожный государственный технический университет (МАДИ)»</a:t>
            </a:r>
          </a:p>
          <a:p>
            <a:pPr algn="ctr"/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676900"/>
            <a:ext cx="1680882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1802364" y="644579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194D04-4884-4F55-8FF2-FD1948801F49}"/>
              </a:ext>
            </a:extLst>
          </p:cNvPr>
          <p:cNvSpPr txBox="1"/>
          <p:nvPr/>
        </p:nvSpPr>
        <p:spPr>
          <a:xfrm>
            <a:off x="11793897" y="6391458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Work\2020\10.20\Презентация 12.10.20\Картинки 03.11\город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7373" y="1839174"/>
            <a:ext cx="10312380" cy="4527759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1574796" y="1146484"/>
            <a:ext cx="9025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Рост мирового городского населения обусловлен ростом городов всех размеров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72666" y="2859760"/>
          <a:ext cx="5681133" cy="2763564"/>
        </p:xfrm>
        <a:graphic>
          <a:graphicData uri="http://schemas.openxmlformats.org/drawingml/2006/table">
            <a:tbl>
              <a:tblPr/>
              <a:tblGrid>
                <a:gridCol w="361423"/>
                <a:gridCol w="4320644"/>
                <a:gridCol w="999066"/>
              </a:tblGrid>
              <a:tr h="451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Рейтинг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Общая оценка транспортных систем по объективным показателям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Использование общественного транспорта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Использование личного транспорта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доступность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Финансовая доступность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Эффективность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Удобство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Безопасность и устойчивое развитие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67936" y="2865985"/>
          <a:ext cx="2683934" cy="3143250"/>
        </p:xfrm>
        <a:graphic>
          <a:graphicData uri="http://schemas.openxmlformats.org/drawingml/2006/table">
            <a:tbl>
              <a:tblPr/>
              <a:tblGrid>
                <a:gridCol w="346669"/>
                <a:gridCol w="2337265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Сингапур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Большой Париж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Гонконг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Лондон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Мадрид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Чикаго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Сеул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Нью-Йорк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Милан (провинция)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1227661" y="2134990"/>
            <a:ext cx="3632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Десять ведущих городов мира</a:t>
            </a:r>
          </a:p>
          <a:p>
            <a:pPr algn="ctr"/>
            <a:r>
              <a:rPr lang="ru-RU" sz="2000" dirty="0" smtClean="0"/>
              <a:t>Общий рейтинг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6900348" y="2137227"/>
            <a:ext cx="3200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Рейтинг города Москвы</a:t>
            </a:r>
          </a:p>
          <a:p>
            <a:pPr algn="ctr"/>
            <a:r>
              <a:rPr lang="ru-RU" sz="2000" dirty="0" smtClean="0"/>
              <a:t>(10 ведущих городов мира)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11802364" y="644579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194D04-4884-4F55-8FF2-FD1948801F49}"/>
              </a:ext>
            </a:extLst>
          </p:cNvPr>
          <p:cNvSpPr txBox="1"/>
          <p:nvPr/>
        </p:nvSpPr>
        <p:spPr>
          <a:xfrm>
            <a:off x="11802364" y="6391458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4267206" y="1330659"/>
            <a:ext cx="3632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ТРАНСПОРТНЫЕ СИСТЕМЫ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8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2319863" y="1152828"/>
            <a:ext cx="7543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Структура транспортной мобильности Московской агломерации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11802364" y="644579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194D04-4884-4F55-8FF2-FD1948801F49}"/>
              </a:ext>
            </a:extLst>
          </p:cNvPr>
          <p:cNvSpPr txBox="1"/>
          <p:nvPr/>
        </p:nvSpPr>
        <p:spPr>
          <a:xfrm>
            <a:off x="11802364" y="6391458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 descr="Структура мобильности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65407" y="1532919"/>
            <a:ext cx="7062135" cy="49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азрыв схем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378" y="2192872"/>
            <a:ext cx="5780889" cy="39035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pic>
        <p:nvPicPr>
          <p:cNvPr id="10" name="Picture 2" descr="D:\Work\2020\05.20\Каршеринг\Снимвапок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12" y="2173820"/>
            <a:ext cx="5548729" cy="3380318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6104467" y="1493619"/>
            <a:ext cx="5740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Распределение кол-ва ДТП </a:t>
            </a:r>
          </a:p>
          <a:p>
            <a:pPr algn="ctr"/>
            <a:r>
              <a:rPr lang="ru-RU" sz="2000" dirty="0" smtClean="0"/>
              <a:t>в </a:t>
            </a:r>
            <a:r>
              <a:rPr lang="en-US" sz="2000" dirty="0" smtClean="0"/>
              <a:t>I </a:t>
            </a:r>
            <a:r>
              <a:rPr lang="ru-RU" sz="2000" dirty="0" smtClean="0"/>
              <a:t>квартале 2020 г. (г.Москва)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321733" y="1476689"/>
            <a:ext cx="5757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Уровень аварийности и тяжесть ДТП автомобилей </a:t>
            </a:r>
            <a:r>
              <a:rPr lang="ru-RU" sz="2000" dirty="0" err="1" smtClean="0"/>
              <a:t>каршеринга</a:t>
            </a:r>
            <a:r>
              <a:rPr lang="ru-RU" sz="2000" dirty="0" smtClean="0"/>
              <a:t> (г. Москва)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11802364" y="644579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194D04-4884-4F55-8FF2-FD1948801F49}"/>
              </a:ext>
            </a:extLst>
          </p:cNvPr>
          <p:cNvSpPr txBox="1"/>
          <p:nvPr/>
        </p:nvSpPr>
        <p:spPr>
          <a:xfrm>
            <a:off x="11785430" y="6391458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8479" y="3542218"/>
            <a:ext cx="587218" cy="1179777"/>
          </a:xfrm>
          <a:prstGeom prst="rect">
            <a:avLst/>
          </a:prstGeom>
          <a:solidFill>
            <a:srgbClr val="D88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99315" y="3920093"/>
            <a:ext cx="568735" cy="801421"/>
          </a:xfrm>
          <a:prstGeom prst="rect">
            <a:avLst/>
          </a:prstGeom>
          <a:solidFill>
            <a:srgbClr val="D88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75727" y="3796059"/>
            <a:ext cx="572101" cy="924976"/>
          </a:xfrm>
          <a:prstGeom prst="rect">
            <a:avLst/>
          </a:prstGeom>
          <a:solidFill>
            <a:srgbClr val="D88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455024" y="4297969"/>
            <a:ext cx="572101" cy="424028"/>
          </a:xfrm>
          <a:prstGeom prst="rect">
            <a:avLst/>
          </a:prstGeom>
          <a:solidFill>
            <a:srgbClr val="D88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089144" y="2460035"/>
            <a:ext cx="91343" cy="86073"/>
          </a:xfrm>
          <a:prstGeom prst="rect">
            <a:avLst/>
          </a:prstGeom>
          <a:solidFill>
            <a:srgbClr val="D8822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498849" y="2945119"/>
            <a:ext cx="583639" cy="1775914"/>
          </a:xfrm>
          <a:prstGeom prst="rect">
            <a:avLst/>
          </a:prstGeom>
          <a:solidFill>
            <a:srgbClr val="0F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78146" y="3447028"/>
            <a:ext cx="583639" cy="1273523"/>
          </a:xfrm>
          <a:prstGeom prst="rect">
            <a:avLst/>
          </a:prstGeom>
          <a:solidFill>
            <a:srgbClr val="0F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857443" y="2847044"/>
            <a:ext cx="583639" cy="1875909"/>
          </a:xfrm>
          <a:prstGeom prst="rect">
            <a:avLst/>
          </a:prstGeom>
          <a:solidFill>
            <a:srgbClr val="0F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036740" y="4038360"/>
            <a:ext cx="583639" cy="684111"/>
          </a:xfrm>
          <a:prstGeom prst="rect">
            <a:avLst/>
          </a:prstGeom>
          <a:solidFill>
            <a:srgbClr val="0F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091548" y="2727817"/>
            <a:ext cx="91343" cy="86073"/>
          </a:xfrm>
          <a:prstGeom prst="rect">
            <a:avLst/>
          </a:prstGeom>
          <a:solidFill>
            <a:srgbClr val="0F665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1802364" y="644579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194D04-4884-4F55-8FF2-FD1948801F49}"/>
              </a:ext>
            </a:extLst>
          </p:cNvPr>
          <p:cNvSpPr txBox="1"/>
          <p:nvPr/>
        </p:nvSpPr>
        <p:spPr>
          <a:xfrm>
            <a:off x="11793897" y="6391458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48732" y="2634297"/>
          <a:ext cx="5515505" cy="330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337828" y="2710497"/>
          <a:ext cx="5380038" cy="322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660399" y="1154952"/>
            <a:ext cx="10913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Динамика изменения аварийности таксомоторных перевозок </a:t>
            </a:r>
          </a:p>
          <a:p>
            <a:pPr algn="ctr"/>
            <a:r>
              <a:rPr lang="ru-RU" sz="2000" dirty="0" smtClean="0"/>
              <a:t>(по сравнению с АППГ)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431799" y="2130988"/>
            <a:ext cx="5562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Российская Федерация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6214532" y="2130985"/>
            <a:ext cx="5562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г. Москва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0648" y="5200152"/>
            <a:ext cx="230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2018 год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14478" y="5201478"/>
            <a:ext cx="230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2019 год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038231" y="5201477"/>
            <a:ext cx="230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2018 год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352061" y="5202803"/>
            <a:ext cx="230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2019 год</a:t>
            </a:r>
            <a:endParaRPr lang="ru-RU" sz="1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2111072" y="4098897"/>
            <a:ext cx="2806811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934851" y="4102320"/>
            <a:ext cx="2806811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1802364" y="644579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194D04-4884-4F55-8FF2-FD1948801F49}"/>
              </a:ext>
            </a:extLst>
          </p:cNvPr>
          <p:cNvSpPr txBox="1"/>
          <p:nvPr/>
        </p:nvSpPr>
        <p:spPr>
          <a:xfrm>
            <a:off x="11793897" y="6391458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422694" y="1594255"/>
            <a:ext cx="11352363" cy="472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Оценка воздействия проектов нормативных правовых актов на </a:t>
            </a:r>
            <a:r>
              <a:rPr lang="ru-RU" sz="2400" u="sng" dirty="0" smtClean="0"/>
              <a:t>«безопасность деятельности»</a:t>
            </a:r>
            <a:r>
              <a:rPr lang="ru-RU" sz="2400" dirty="0" smtClean="0"/>
              <a:t>;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Требования государства к «безопасности» и функционалу мобильных приложений (платформ);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Независимая оценка «безопасности» мобильных приложений (платформ) конкретных компаний;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Сертификация мобильных приложений (платформ) конкретных компаний;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Процедура допуска компаний с мобильными приложениями (платформами) к деятельности.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024916-53DA-44C8-92E2-939B8603FDE2}"/>
              </a:ext>
            </a:extLst>
          </p:cNvPr>
          <p:cNvSpPr txBox="1"/>
          <p:nvPr/>
        </p:nvSpPr>
        <p:spPr>
          <a:xfrm>
            <a:off x="685800" y="1159594"/>
            <a:ext cx="10803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ГЛОБАЛЬНЫЕ ТРЕБОВАНИЯ К РЕГУЛИРОВАНИЯЮ ЦИФРОВОЙ МОБИЛЬНОСТИ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94BC-85BE-4660-BD68-37043CC9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537" y="187601"/>
            <a:ext cx="2354854" cy="45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80CD1-41C4-42A6-93DF-39A3AD122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5737" y="152088"/>
            <a:ext cx="1656133" cy="47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B204C9-D1AB-4EB5-8435-574A97C48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4" y="-15801"/>
            <a:ext cx="1196383" cy="797588"/>
          </a:xfrm>
          <a:prstGeom prst="rect">
            <a:avLst/>
          </a:prstGeom>
        </p:spPr>
      </p:pic>
      <p:pic>
        <p:nvPicPr>
          <p:cNvPr id="6" name="Рисунок 5" descr="логотип-последни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066" y="127000"/>
            <a:ext cx="592668" cy="52603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07" y="16934"/>
            <a:ext cx="943784" cy="8022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1802364" y="644579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194D04-4884-4F55-8FF2-FD1948801F49}"/>
              </a:ext>
            </a:extLst>
          </p:cNvPr>
          <p:cNvSpPr txBox="1"/>
          <p:nvPr/>
        </p:nvSpPr>
        <p:spPr>
          <a:xfrm>
            <a:off x="11793897" y="6391458"/>
            <a:ext cx="28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37D613-3E2F-4359-8FBF-8EAD8DE58EAC}"/>
              </a:ext>
            </a:extLst>
          </p:cNvPr>
          <p:cNvSpPr txBox="1"/>
          <p:nvPr/>
        </p:nvSpPr>
        <p:spPr>
          <a:xfrm>
            <a:off x="3105526" y="1554758"/>
            <a:ext cx="59766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БЛАГОДАРЮ ЗА ВНИМАНИЕ!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ПРИГЛАШАЕМ К СОТРУДНИЕСТВУ!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B7DD93-6FF5-4649-AF5E-86CCA971F3CB}"/>
              </a:ext>
            </a:extLst>
          </p:cNvPr>
          <p:cNvSpPr txBox="1"/>
          <p:nvPr/>
        </p:nvSpPr>
        <p:spPr>
          <a:xfrm>
            <a:off x="3790110" y="3138934"/>
            <a:ext cx="46440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тел.: +7 (499) 148-65-19</a:t>
            </a:r>
          </a:p>
          <a:p>
            <a:pPr algn="ctr"/>
            <a:r>
              <a:rPr lang="en-US" sz="2800" dirty="0"/>
              <a:t>e-mail</a:t>
            </a:r>
            <a:r>
              <a:rPr lang="ru-RU" sz="2800" dirty="0"/>
              <a:t>:</a:t>
            </a:r>
            <a:r>
              <a:rPr lang="en-US" sz="2800" dirty="0"/>
              <a:t> np-tama@mail.ru</a:t>
            </a:r>
            <a:endParaRPr lang="ru-RU" sz="2800" dirty="0"/>
          </a:p>
          <a:p>
            <a:pPr algn="ctr"/>
            <a:r>
              <a:rPr lang="ru-RU" sz="2800" dirty="0"/>
              <a:t>сайт: </a:t>
            </a:r>
            <a:r>
              <a:rPr lang="en-US" sz="2800" dirty="0"/>
              <a:t>www.nptama.ru</a:t>
            </a:r>
            <a:endParaRPr lang="ru-RU" sz="2800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Мы в соц. сетях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F5F3DB1-DCF7-46F4-A4C5-125C36734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54" y="5290553"/>
            <a:ext cx="3131684" cy="7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296</Words>
  <Application>Microsoft Office PowerPoint</Application>
  <PresentationFormat>Широкоэкранный</PresentationFormat>
  <Paragraphs>98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Бокарева Виктория</dc:creator>
  <cp:lastModifiedBy>Secretar</cp:lastModifiedBy>
  <cp:revision>41</cp:revision>
  <dcterms:created xsi:type="dcterms:W3CDTF">2019-06-10T12:14:31Z</dcterms:created>
  <dcterms:modified xsi:type="dcterms:W3CDTF">2020-11-16T08:13:34Z</dcterms:modified>
</cp:coreProperties>
</file>